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handoutMasterIdLst>
    <p:handoutMasterId r:id="rId8"/>
  </p:handoutMasterIdLst>
  <p:sldIdLst>
    <p:sldId id="256" r:id="rId2"/>
    <p:sldId id="268" r:id="rId3"/>
    <p:sldId id="270" r:id="rId4"/>
    <p:sldId id="273" r:id="rId5"/>
    <p:sldId id="271" r:id="rId6"/>
    <p:sldId id="272" r:id="rId7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9900"/>
    <a:srgbClr val="85353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45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5738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6980E-2F0E-4990-A7D9-27B837859DEC}" type="datetimeFigureOut">
              <a:rPr lang="en-US"/>
              <a:pPr/>
              <a:t>11/24/2009</a:t>
            </a:fld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5738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AEA0B2-FFCE-4CFE-9883-9CCFC4499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12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346B6-6021-42E1-9FB2-B003F58C5653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2955502E-3D1D-4003-92C2-B01C05BE90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3EF28-5206-440F-B109-4935A073EE24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271D67-46AA-4F1A-886D-A8E978EC65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6995C-0D2D-4B3B-8374-5B7D34692374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FADB7-03B5-4347-8BFE-3AAA350395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44953C-75DB-4479-AC8D-B9B848D0717B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A86B9E-813C-40BF-BBCC-07633E36B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8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EED66-703C-4A36-B3A8-B42FCF261CC6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CA558-D564-4A1F-9DDC-533B8F82D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2C22C-319C-4295-ACB7-FC2308272712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7A3B5-24C5-46D8-BE5A-D4448E5D0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E24DC-BD47-45D1-BD53-E881B6AE1F66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204A1-2D24-4A18-B1B7-2264802678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2EE8A-A960-4EEF-828A-CD70E41F2405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80623-D56A-4E40-98EF-967118D4A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AF5BF-BE0E-4231-9041-9F443F013AA5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BBA1F-1375-453D-8F15-CED7AD6BFA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707ED-F090-4F49-B43E-4AE12D913D89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A8B41-3515-4E8C-AA7E-696E849612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1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2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2727BB-B3AC-4195-BDB3-A92E6DF0E8B4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58FBB-8A92-44A1-AE33-4CA83674F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A0A545A-982A-4A83-A8FD-3B67DD4F3F22}" type="datetimeFigureOut">
              <a:rPr lang="en-US"/>
              <a:pPr>
                <a:defRPr/>
              </a:pPr>
              <a:t>11/24/2009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3DB78C1-752D-4216-B5D5-757F670E2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29" r:id="rId5"/>
    <p:sldLayoutId id="2147483728" r:id="rId6"/>
    <p:sldLayoutId id="2147483727" r:id="rId7"/>
    <p:sldLayoutId id="2147483734" r:id="rId8"/>
    <p:sldLayoutId id="2147483735" r:id="rId9"/>
    <p:sldLayoutId id="2147483726" r:id="rId10"/>
    <p:sldLayoutId id="214748372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mpactfee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00400"/>
            <a:ext cx="9144000" cy="3581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endParaRPr lang="en-US" sz="30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3000" b="1" smtClean="0">
                <a:solidFill>
                  <a:srgbClr val="002060"/>
                </a:solidFill>
              </a:rPr>
              <a:t>James B. Duncan, FAICP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President – Duncan Associates – Austin, TX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b="1" smtClean="0">
                <a:solidFill>
                  <a:srgbClr val="002060"/>
                </a:solidFill>
              </a:rPr>
              <a:t>Arthur C. Nelson, Ph.D., FAICP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Presidential Professor – University of Utah, Salt Lake City, UT</a:t>
            </a:r>
          </a:p>
          <a:p>
            <a:pPr eaLnBrk="1" hangingPunct="1">
              <a:lnSpc>
                <a:spcPct val="80000"/>
              </a:lnSpc>
            </a:pPr>
            <a:r>
              <a:rPr lang="en-US" sz="3000" b="1" smtClean="0">
                <a:solidFill>
                  <a:srgbClr val="002060"/>
                </a:solidFill>
              </a:rPr>
              <a:t>Carson Bise, AICP</a:t>
            </a:r>
          </a:p>
          <a:p>
            <a:pPr eaLnBrk="1" hangingPunct="1">
              <a:lnSpc>
                <a:spcPct val="80000"/>
              </a:lnSpc>
            </a:pPr>
            <a:r>
              <a:rPr lang="en-US" sz="1800" b="1" smtClean="0">
                <a:solidFill>
                  <a:srgbClr val="002060"/>
                </a:solidFill>
              </a:rPr>
              <a:t>President – TischlerBise Associates – Bethesda, MD</a:t>
            </a:r>
          </a:p>
          <a:p>
            <a:pPr eaLnBrk="1" hangingPunct="1">
              <a:lnSpc>
                <a:spcPct val="80000"/>
              </a:lnSpc>
            </a:pPr>
            <a:endParaRPr lang="en-US" sz="1800" b="1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1800" b="1" i="1" smtClean="0">
                <a:solidFill>
                  <a:srgbClr val="002060"/>
                </a:solidFill>
              </a:rPr>
              <a:t>Virginia Legislature – December 4, 2009</a:t>
            </a:r>
          </a:p>
        </p:txBody>
      </p:sp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1506538"/>
            <a:ext cx="9144000" cy="1470025"/>
          </a:xfrm>
        </p:spPr>
        <p:txBody>
          <a:bodyPr/>
          <a:lstStyle/>
          <a:p>
            <a:pPr eaLnBrk="1" hangingPunct="1"/>
            <a:r>
              <a:rPr sz="8000" b="1" smtClean="0"/>
              <a:t>Impact Fee Primer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11430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</a:rPr>
              <a:t>James B. Duncan, FAICP</a:t>
            </a:r>
          </a:p>
        </p:txBody>
      </p:sp>
      <p:sp>
        <p:nvSpPr>
          <p:cNvPr id="14338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1524000"/>
            <a:ext cx="9067800" cy="4191000"/>
          </a:xfrm>
        </p:spPr>
        <p:txBody>
          <a:bodyPr/>
          <a:lstStyle/>
          <a:p>
            <a:pPr eaLnBrk="1" hangingPunct="1"/>
            <a:r>
              <a:rPr lang="en-US" b="1" smtClean="0"/>
              <a:t>President of national consulting firm, Duncan Associates</a:t>
            </a:r>
          </a:p>
          <a:p>
            <a:pPr eaLnBrk="1" hangingPunct="1"/>
            <a:r>
              <a:rPr lang="en-US" b="1" smtClean="0"/>
              <a:t>Drafted development codes for over 300 clients in 40 states</a:t>
            </a:r>
          </a:p>
          <a:p>
            <a:pPr eaLnBrk="1" hangingPunct="1"/>
            <a:r>
              <a:rPr lang="en-US" b="1" smtClean="0"/>
              <a:t>Drafted codes for numerous Virginia cities and counties</a:t>
            </a:r>
          </a:p>
          <a:p>
            <a:pPr eaLnBrk="1" hangingPunct="1"/>
            <a:r>
              <a:rPr lang="en-US" b="1" smtClean="0"/>
              <a:t>Drafted impact fee studies for over 100 clients in 30 states</a:t>
            </a:r>
          </a:p>
          <a:p>
            <a:pPr eaLnBrk="1" hangingPunct="1"/>
            <a:r>
              <a:rPr lang="en-US" b="1" smtClean="0"/>
              <a:t>Created nation’s 1st online resource: </a:t>
            </a:r>
            <a:r>
              <a:rPr lang="en-US" b="1" smtClean="0">
                <a:hlinkClick r:id="rId2"/>
              </a:rPr>
              <a:t>www.impactfees.com</a:t>
            </a:r>
            <a:endParaRPr lang="en-US" b="1" smtClean="0"/>
          </a:p>
          <a:p>
            <a:pPr eaLnBrk="1" hangingPunct="1"/>
            <a:r>
              <a:rPr lang="en-US" b="1" smtClean="0"/>
              <a:t>Managed nation’s 1st multi-facility impact fee system</a:t>
            </a:r>
          </a:p>
          <a:p>
            <a:pPr eaLnBrk="1" hangingPunct="1"/>
            <a:r>
              <a:rPr lang="en-US" b="1" smtClean="0"/>
              <a:t>Co-authored nation’s 1st state impact fee enabling act </a:t>
            </a:r>
          </a:p>
          <a:p>
            <a:pPr eaLnBrk="1" hangingPunct="1"/>
            <a:r>
              <a:rPr lang="en-US" b="1" smtClean="0"/>
              <a:t>Co-authored “Growth Management Principles and Practices”</a:t>
            </a:r>
          </a:p>
          <a:p>
            <a:pPr eaLnBrk="1" hangingPunct="1"/>
            <a:r>
              <a:rPr lang="en-US" b="1" smtClean="0"/>
              <a:t>Past national president of American Planning Association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</a:rPr>
              <a:t>Evolution of Impact Fees</a:t>
            </a:r>
            <a:endParaRPr lang="en-US" smtClean="0">
              <a:solidFill>
                <a:srgbClr val="002060"/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1295400"/>
            <a:ext cx="7315200" cy="50292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6600"/>
                </a:solidFill>
              </a:rPr>
              <a:t>1970s – Era of Frustration</a:t>
            </a:r>
          </a:p>
          <a:p>
            <a:pPr marL="742950" lvl="1" indent="-285750" eaLnBrk="1" hangingPunct="1"/>
            <a:r>
              <a:rPr lang="en-US" sz="2000" b="1" smtClean="0"/>
              <a:t>Rapid urbanization </a:t>
            </a:r>
          </a:p>
          <a:p>
            <a:pPr marL="742950" lvl="1" indent="-285750" eaLnBrk="1" hangingPunct="1"/>
            <a:r>
              <a:rPr lang="en-US" sz="2000" b="1" smtClean="0"/>
              <a:t>Anti-tax revolution</a:t>
            </a:r>
          </a:p>
          <a:p>
            <a:pPr eaLnBrk="1" hangingPunct="1"/>
            <a:r>
              <a:rPr lang="en-US" sz="2800" b="1" smtClean="0">
                <a:solidFill>
                  <a:srgbClr val="006600"/>
                </a:solidFill>
              </a:rPr>
              <a:t>1980s – Era of Acceleration</a:t>
            </a:r>
          </a:p>
          <a:p>
            <a:pPr marL="742950" lvl="1" indent="-285750" eaLnBrk="1" hangingPunct="1"/>
            <a:r>
              <a:rPr lang="en-US" sz="2000" b="1" smtClean="0"/>
              <a:t>Declining State and Federal assistance</a:t>
            </a:r>
          </a:p>
          <a:p>
            <a:pPr marL="742950" lvl="1" indent="-285750" eaLnBrk="1" hangingPunct="1"/>
            <a:r>
              <a:rPr lang="en-US" sz="2000" b="1" smtClean="0"/>
              <a:t> “Reaganomics” (Public-Private Partnerships)</a:t>
            </a:r>
          </a:p>
          <a:p>
            <a:pPr eaLnBrk="1" hangingPunct="1"/>
            <a:r>
              <a:rPr lang="en-US" sz="2800" b="1" smtClean="0">
                <a:solidFill>
                  <a:srgbClr val="006600"/>
                </a:solidFill>
              </a:rPr>
              <a:t>1990s – Era of Maturation</a:t>
            </a:r>
          </a:p>
          <a:p>
            <a:pPr marL="742950" lvl="1" indent="-285750" eaLnBrk="1" hangingPunct="1"/>
            <a:r>
              <a:rPr lang="en-US" sz="2000" b="1" smtClean="0"/>
              <a:t>“Smart growth”-oriented impact fees</a:t>
            </a:r>
          </a:p>
          <a:p>
            <a:pPr marL="742950" lvl="1" indent="-285750" eaLnBrk="1" hangingPunct="1"/>
            <a:r>
              <a:rPr lang="en-US" sz="2000" b="1" smtClean="0"/>
              <a:t> Increased state enabling legislation</a:t>
            </a:r>
          </a:p>
          <a:p>
            <a:pPr eaLnBrk="1" hangingPunct="1"/>
            <a:r>
              <a:rPr lang="en-US" sz="2800" b="1" smtClean="0">
                <a:solidFill>
                  <a:srgbClr val="006600"/>
                </a:solidFill>
              </a:rPr>
              <a:t>2000s – Era of Frustration II</a:t>
            </a:r>
          </a:p>
          <a:p>
            <a:pPr marL="742950" lvl="1" indent="-285750" eaLnBrk="1" hangingPunct="1"/>
            <a:r>
              <a:rPr lang="en-US" sz="2000" b="1" smtClean="0"/>
              <a:t>Skyrocketing infrastructure costs and fees</a:t>
            </a:r>
          </a:p>
          <a:p>
            <a:pPr marL="742950" lvl="1" indent="-285750" eaLnBrk="1" hangingPunct="1"/>
            <a:r>
              <a:rPr lang="en-US" sz="2000" b="1" smtClean="0"/>
              <a:t>Roller coaster real estate markets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 idx="4294967295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</a:rPr>
              <a:t>“The Perfect Impact Fee Act”</a:t>
            </a:r>
            <a:endParaRPr lang="en-US" smtClean="0">
              <a:solidFill>
                <a:srgbClr val="00206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2286000"/>
            <a:ext cx="6705600" cy="2286000"/>
          </a:xfrm>
        </p:spPr>
        <p:txBody>
          <a:bodyPr/>
          <a:lstStyle/>
          <a:p>
            <a:pPr eaLnBrk="1" hangingPunct="1"/>
            <a:r>
              <a:rPr lang="en-US" sz="3400" b="1" smtClean="0"/>
              <a:t>The “Rational Nexus” Test</a:t>
            </a:r>
          </a:p>
          <a:p>
            <a:pPr marL="742950" lvl="1" indent="-285750" eaLnBrk="1" hangingPunct="1"/>
            <a:r>
              <a:rPr lang="en-US" sz="2800" b="1" smtClean="0"/>
              <a:t>Need (plans and projections)</a:t>
            </a:r>
          </a:p>
          <a:p>
            <a:pPr marL="742950" lvl="1" indent="-285750" eaLnBrk="1" hangingPunct="1"/>
            <a:r>
              <a:rPr lang="en-US" sz="2800" b="1" smtClean="0"/>
              <a:t>Benefit (CIPs and service areas) </a:t>
            </a:r>
          </a:p>
          <a:p>
            <a:pPr marL="742950" lvl="1" indent="-285750" eaLnBrk="1" hangingPunct="1"/>
            <a:r>
              <a:rPr lang="en-US" sz="2800" b="1" smtClean="0"/>
              <a:t>Fair Share (proportionality)</a:t>
            </a:r>
            <a:r>
              <a:rPr lang="en-US" sz="3000" b="1" smtClean="0"/>
              <a:t> </a:t>
            </a:r>
          </a:p>
        </p:txBody>
      </p:sp>
      <p:grpSp>
        <p:nvGrpSpPr>
          <p:cNvPr id="33812" name="Group 20"/>
          <p:cNvGrpSpPr>
            <a:grpSpLocks/>
          </p:cNvGrpSpPr>
          <p:nvPr/>
        </p:nvGrpSpPr>
        <p:grpSpPr bwMode="auto">
          <a:xfrm>
            <a:off x="5943600" y="4487863"/>
            <a:ext cx="1981200" cy="2141537"/>
            <a:chOff x="3792" y="2731"/>
            <a:chExt cx="1248" cy="1349"/>
          </a:xfrm>
        </p:grpSpPr>
        <p:pic>
          <p:nvPicPr>
            <p:cNvPr id="33803" name="Picture 11" descr="stool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2" y="2731"/>
              <a:ext cx="1248" cy="1349"/>
            </a:xfrm>
            <a:prstGeom prst="rect">
              <a:avLst/>
            </a:prstGeom>
            <a:noFill/>
          </p:spPr>
        </p:pic>
        <p:grpSp>
          <p:nvGrpSpPr>
            <p:cNvPr id="33811" name="Group 19"/>
            <p:cNvGrpSpPr>
              <a:grpSpLocks/>
            </p:cNvGrpSpPr>
            <p:nvPr/>
          </p:nvGrpSpPr>
          <p:grpSpPr bwMode="auto">
            <a:xfrm>
              <a:off x="4003" y="3062"/>
              <a:ext cx="845" cy="595"/>
              <a:chOff x="4003" y="3062"/>
              <a:chExt cx="845" cy="595"/>
            </a:xfrm>
          </p:grpSpPr>
          <p:sp>
            <p:nvSpPr>
              <p:cNvPr id="33805" name="Text Box 13"/>
              <p:cNvSpPr txBox="1">
                <a:spLocks noChangeArrowheads="1"/>
              </p:cNvSpPr>
              <p:nvPr/>
            </p:nvSpPr>
            <p:spPr bwMode="auto">
              <a:xfrm rot="16200000">
                <a:off x="4205" y="3350"/>
                <a:ext cx="441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Benefit</a:t>
                </a:r>
              </a:p>
            </p:txBody>
          </p:sp>
          <p:sp>
            <p:nvSpPr>
              <p:cNvPr id="33808" name="Text Box 16"/>
              <p:cNvSpPr txBox="1">
                <a:spLocks noChangeArrowheads="1"/>
              </p:cNvSpPr>
              <p:nvPr/>
            </p:nvSpPr>
            <p:spPr bwMode="auto">
              <a:xfrm rot="4420912">
                <a:off x="4469" y="3269"/>
                <a:ext cx="586" cy="1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Fair Share</a:t>
                </a:r>
              </a:p>
            </p:txBody>
          </p:sp>
          <p:sp>
            <p:nvSpPr>
              <p:cNvPr id="33804" name="Text Box 12"/>
              <p:cNvSpPr txBox="1">
                <a:spLocks noChangeArrowheads="1"/>
              </p:cNvSpPr>
              <p:nvPr/>
            </p:nvSpPr>
            <p:spPr bwMode="auto">
              <a:xfrm rot="60461199">
                <a:off x="3915" y="3256"/>
                <a:ext cx="350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200" b="1"/>
                  <a:t>Need</a:t>
                </a:r>
              </a:p>
            </p:txBody>
          </p:sp>
        </p:grp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</a:rPr>
              <a:t>“The Perfect Impact Fee Act”</a:t>
            </a:r>
            <a:endParaRPr lang="en-US" smtClean="0">
              <a:solidFill>
                <a:srgbClr val="002060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685800" y="2209800"/>
            <a:ext cx="8458200" cy="2667000"/>
          </a:xfrm>
        </p:spPr>
        <p:txBody>
          <a:bodyPr/>
          <a:lstStyle/>
          <a:p>
            <a:pPr eaLnBrk="1" hangingPunct="1"/>
            <a:r>
              <a:rPr lang="en-US" sz="3400" b="1" smtClean="0"/>
              <a:t>Substantive issues</a:t>
            </a:r>
            <a:endParaRPr lang="en-US" sz="2800" b="1" smtClean="0"/>
          </a:p>
          <a:p>
            <a:pPr marL="742950" lvl="1" indent="-285750" eaLnBrk="1" hangingPunct="1"/>
            <a:r>
              <a:rPr lang="en-US" sz="2800" b="1" smtClean="0"/>
              <a:t>Eligible facilities (Be permissive, not prohibitive)</a:t>
            </a:r>
            <a:r>
              <a:rPr lang="en-US" sz="3000" b="1" smtClean="0"/>
              <a:t>  </a:t>
            </a:r>
          </a:p>
          <a:p>
            <a:pPr marL="742950" lvl="1" indent="-285750" eaLnBrk="1" hangingPunct="1"/>
            <a:r>
              <a:rPr lang="en-US" sz="2800" b="1" smtClean="0"/>
              <a:t>Levels of service (Omit “sins of the past”)</a:t>
            </a:r>
          </a:p>
          <a:p>
            <a:pPr marL="742950" lvl="1" indent="-285750" eaLnBrk="1" hangingPunct="1"/>
            <a:r>
              <a:rPr lang="en-US" sz="2800" b="1" smtClean="0"/>
              <a:t>Crediting (No double charging)</a:t>
            </a:r>
          </a:p>
          <a:p>
            <a:pPr marL="742950" lvl="1" indent="-285750" eaLnBrk="1" hangingPunct="1"/>
            <a:r>
              <a:rPr lang="en-US" sz="2800" b="1" smtClean="0"/>
              <a:t>Earmarking (Spend wisely)</a:t>
            </a:r>
          </a:p>
        </p:txBody>
      </p:sp>
      <p:pic>
        <p:nvPicPr>
          <p:cNvPr id="29707" name="Picture 11" descr="PorkPi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4572000"/>
            <a:ext cx="1790700" cy="16748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 idx="4294967295"/>
          </p:nvPr>
        </p:nvSpPr>
        <p:spPr>
          <a:xfrm>
            <a:off x="0" y="-152400"/>
            <a:ext cx="9144000" cy="1143000"/>
          </a:xfrm>
        </p:spPr>
        <p:txBody>
          <a:bodyPr/>
          <a:lstStyle/>
          <a:p>
            <a:pPr algn="ctr" eaLnBrk="1" hangingPunct="1"/>
            <a:r>
              <a:rPr lang="en-US" b="1" smtClean="0">
                <a:solidFill>
                  <a:srgbClr val="002060"/>
                </a:solidFill>
              </a:rPr>
              <a:t>“The Perfect Impact Fee Act”</a:t>
            </a:r>
            <a:endParaRPr lang="en-US" smtClean="0">
              <a:solidFill>
                <a:srgbClr val="002060"/>
              </a:solidFill>
            </a:endParaRPr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4294967295"/>
          </p:nvPr>
        </p:nvSpPr>
        <p:spPr>
          <a:xfrm>
            <a:off x="914400" y="2209800"/>
            <a:ext cx="7848600" cy="2819400"/>
          </a:xfrm>
        </p:spPr>
        <p:txBody>
          <a:bodyPr/>
          <a:lstStyle/>
          <a:p>
            <a:pPr eaLnBrk="1" hangingPunct="1"/>
            <a:r>
              <a:rPr lang="en-US" sz="3400" b="1" smtClean="0"/>
              <a:t>Procedural issues</a:t>
            </a:r>
          </a:p>
          <a:p>
            <a:pPr marL="742950" lvl="1" indent="-285750" eaLnBrk="1" hangingPunct="1"/>
            <a:r>
              <a:rPr lang="en-US" sz="2800" b="1" smtClean="0"/>
              <a:t>Stakeholder involvement</a:t>
            </a:r>
          </a:p>
          <a:p>
            <a:pPr marL="742950" lvl="1" indent="-285750" eaLnBrk="1" hangingPunct="1"/>
            <a:r>
              <a:rPr lang="en-US" sz="2800" b="1" smtClean="0"/>
              <a:t>Collections and refunds</a:t>
            </a:r>
          </a:p>
          <a:p>
            <a:pPr marL="742950" lvl="1" indent="-285750" eaLnBrk="1" hangingPunct="1"/>
            <a:r>
              <a:rPr lang="en-US" sz="2800" b="1" smtClean="0"/>
              <a:t>Timing: Phase-ins and updates</a:t>
            </a:r>
          </a:p>
          <a:p>
            <a:pPr marL="742950" lvl="1" indent="-285750" eaLnBrk="1" hangingPunct="1"/>
            <a:r>
              <a:rPr lang="en-US" sz="2800" b="1" smtClean="0"/>
              <a:t>Waivers and exemptions</a:t>
            </a:r>
          </a:p>
        </p:txBody>
      </p:sp>
      <p:pic>
        <p:nvPicPr>
          <p:cNvPr id="32773" name="Picture 5" descr="stakeholders"/>
          <p:cNvPicPr>
            <a:picLocks noChangeAspect="1" noChangeArrowheads="1"/>
          </p:cNvPicPr>
          <p:nvPr/>
        </p:nvPicPr>
        <p:blipFill>
          <a:blip r:embed="rId2"/>
          <a:srcRect l="10257" t="21590" r="12820" b="18831"/>
          <a:stretch>
            <a:fillRect/>
          </a:stretch>
        </p:blipFill>
        <p:spPr bwMode="auto">
          <a:xfrm>
            <a:off x="5486400" y="4876800"/>
            <a:ext cx="2514600" cy="1387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4945</TotalTime>
  <Words>237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Franklin Gothic Book</vt:lpstr>
      <vt:lpstr>Perpetua</vt:lpstr>
      <vt:lpstr>Wingdings 2</vt:lpstr>
      <vt:lpstr>Calibri</vt:lpstr>
      <vt:lpstr>Equity</vt:lpstr>
      <vt:lpstr>Equity</vt:lpstr>
      <vt:lpstr>Equity</vt:lpstr>
      <vt:lpstr>Equity</vt:lpstr>
      <vt:lpstr>Equity</vt:lpstr>
      <vt:lpstr>Impact Fee Primer</vt:lpstr>
      <vt:lpstr>James B. Duncan, FAICP</vt:lpstr>
      <vt:lpstr>Evolution of Impact Fees</vt:lpstr>
      <vt:lpstr>“The Perfect Impact Fee Act”</vt:lpstr>
      <vt:lpstr>“The Perfect Impact Fee Act”</vt:lpstr>
      <vt:lpstr>“The Perfect Impact Fee Act”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Fees</dc:title>
  <dc:creator>Chris Nelson</dc:creator>
  <cp:lastModifiedBy>Jim Duncan</cp:lastModifiedBy>
  <cp:revision>33</cp:revision>
  <dcterms:created xsi:type="dcterms:W3CDTF">2009-11-14T15:57:10Z</dcterms:created>
  <dcterms:modified xsi:type="dcterms:W3CDTF">2009-11-25T00:56:03Z</dcterms:modified>
</cp:coreProperties>
</file>